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66" r:id="rId2"/>
    <p:sldId id="267" r:id="rId3"/>
    <p:sldId id="268" r:id="rId4"/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73" r:id="rId15"/>
    <p:sldId id="270" r:id="rId16"/>
    <p:sldId id="271" r:id="rId17"/>
    <p:sldId id="272" r:id="rId18"/>
    <p:sldId id="269" r:id="rId19"/>
  </p:sldIdLst>
  <p:sldSz cx="14630400" cy="8229600"/>
  <p:notesSz cx="8229600" cy="1463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2" d="100"/>
          <a:sy n="72" d="100"/>
        </p:scale>
        <p:origin x="523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967652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982983-2A61-A17E-2AFC-7AF3E9FADD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B617B0A-FEA1-C97D-6094-020F19C1C47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34955A8-14E9-E164-F30F-840DACCC22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E3E6BE-D146-9410-9A47-288861F6A8D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2778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216314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CustomShape 1"/>
          <p:cNvSpPr/>
          <p:nvPr/>
        </p:nvSpPr>
        <p:spPr>
          <a:xfrm>
            <a:off x="-616688" y="1988715"/>
            <a:ext cx="14874948" cy="72703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8000" tIns="54000" rIns="108000" bIns="54000" anchor="t">
            <a:noAutofit/>
          </a:bodyPr>
          <a:lstStyle/>
          <a:p>
            <a:pPr marL="822198" marR="840486" algn="just">
              <a:spcBef>
                <a:spcPts val="18"/>
              </a:spcBef>
            </a:pPr>
            <a:r>
              <a:rPr lang="en-US" sz="384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		</a:t>
            </a:r>
            <a:r>
              <a:rPr lang="en-US" sz="3200" b="1" i="0" dirty="0">
                <a:solidFill>
                  <a:schemeClr val="accent1">
                    <a:lumMod val="50000"/>
                  </a:schemeClr>
                </a:solidFill>
                <a:effectLst/>
                <a:latin typeface="Algerian" panose="04020705040A02060702" pitchFamily="82" charset="0"/>
              </a:rPr>
              <a:t>IMPACT OF ETHNICITY ON PREVALANCE OF LUNG DISEASES</a:t>
            </a:r>
          </a:p>
          <a:p>
            <a:pPr marL="822198" marR="840486">
              <a:spcBef>
                <a:spcPts val="18"/>
              </a:spcBef>
            </a:pPr>
            <a:endParaRPr lang="en-IN" sz="3600" b="1" spc="-1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8" name="CustomShape 2"/>
          <p:cNvSpPr/>
          <p:nvPr/>
        </p:nvSpPr>
        <p:spPr>
          <a:xfrm>
            <a:off x="3814128" y="475200"/>
            <a:ext cx="10657872" cy="569808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8000" tIns="54000" rIns="108000" bIns="54000" anchor="t">
            <a:noAutofit/>
          </a:bodyPr>
          <a:lstStyle/>
          <a:p>
            <a:pPr algn="r">
              <a:tabLst>
                <a:tab pos="0" algn="l"/>
              </a:tabLst>
            </a:pPr>
            <a:r>
              <a:rPr lang="en-US" sz="2160" b="1" spc="-1" dirty="0">
                <a:solidFill>
                  <a:srgbClr val="1C4587"/>
                </a:solidFill>
                <a:latin typeface="Arial"/>
                <a:ea typeface="Arial"/>
              </a:rPr>
              <a:t>KIET Group of Institutions, Ghaziabad</a:t>
            </a:r>
            <a:endParaRPr lang="en-IN" sz="2160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CustomShape 3"/>
          <p:cNvSpPr/>
          <p:nvPr/>
        </p:nvSpPr>
        <p:spPr>
          <a:xfrm>
            <a:off x="1256976" y="3253563"/>
            <a:ext cx="13373424" cy="3854657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8000" tIns="54000" rIns="108000" bIns="54000" anchor="t">
            <a:noAutofit/>
          </a:bodyPr>
          <a:lstStyle/>
          <a:p>
            <a:pPr>
              <a:spcBef>
                <a:spcPts val="432"/>
              </a:spcBef>
              <a:tabLst>
                <a:tab pos="0" algn="l"/>
              </a:tabLst>
            </a:pPr>
            <a:r>
              <a:rPr lang="en-US" sz="2160" b="1" spc="-1" dirty="0">
                <a:solidFill>
                  <a:srgbClr val="000000"/>
                </a:solidFill>
                <a:latin typeface="Calibri"/>
                <a:ea typeface="Calibri"/>
              </a:rPr>
              <a:t>Group ID</a:t>
            </a:r>
            <a:r>
              <a:rPr lang="en-US" sz="2160" spc="-1" dirty="0">
                <a:solidFill>
                  <a:srgbClr val="000000"/>
                </a:solidFill>
                <a:latin typeface="Calibri"/>
                <a:ea typeface="Calibri"/>
              </a:rPr>
              <a:t>:	 </a:t>
            </a:r>
            <a:r>
              <a:rPr lang="en-US" sz="2160" b="1" spc="-1" dirty="0">
                <a:solidFill>
                  <a:srgbClr val="000000"/>
                </a:solidFill>
                <a:latin typeface="Calibri"/>
                <a:ea typeface="DejaVu Sans"/>
              </a:rPr>
              <a:t>PCSE25-09</a:t>
            </a:r>
          </a:p>
          <a:p>
            <a:pPr>
              <a:spcBef>
                <a:spcPts val="432"/>
              </a:spcBef>
              <a:tabLst>
                <a:tab pos="0" algn="l"/>
              </a:tabLst>
            </a:pPr>
            <a:endParaRPr lang="en-IN" sz="2160" spc="-1" dirty="0">
              <a:solidFill>
                <a:srgbClr val="000000"/>
              </a:solidFill>
              <a:latin typeface="Arial"/>
              <a:ea typeface="DejaVu Sans"/>
            </a:endParaRPr>
          </a:p>
          <a:p>
            <a:pPr>
              <a:lnSpc>
                <a:spcPct val="90000"/>
              </a:lnSpc>
              <a:spcBef>
                <a:spcPts val="432"/>
              </a:spcBef>
              <a:tabLst>
                <a:tab pos="0" algn="l"/>
              </a:tabLst>
            </a:pPr>
            <a:r>
              <a:rPr lang="en-US" sz="2160" b="1" spc="-1" dirty="0">
                <a:solidFill>
                  <a:srgbClr val="000000"/>
                </a:solidFill>
                <a:latin typeface="Calibri"/>
                <a:ea typeface="DejaVu Sans"/>
              </a:rPr>
              <a:t>Students Name:  ALOK SINGH, DEVANSH VERMA, DHRUV GUPTA</a:t>
            </a:r>
          </a:p>
          <a:p>
            <a:pPr>
              <a:lnSpc>
                <a:spcPct val="90000"/>
              </a:lnSpc>
              <a:spcBef>
                <a:spcPts val="432"/>
              </a:spcBef>
              <a:tabLst>
                <a:tab pos="0" algn="l"/>
              </a:tabLst>
            </a:pPr>
            <a:endParaRPr lang="en-US" sz="2160" b="1" spc="-1" dirty="0">
              <a:solidFill>
                <a:srgbClr val="000000"/>
              </a:solidFill>
              <a:latin typeface="Calibri"/>
              <a:ea typeface="DejaVu Sans"/>
            </a:endParaRPr>
          </a:p>
          <a:p>
            <a:pPr>
              <a:lnSpc>
                <a:spcPct val="90000"/>
              </a:lnSpc>
              <a:spcBef>
                <a:spcPts val="432"/>
              </a:spcBef>
              <a:tabLst>
                <a:tab pos="0" algn="l"/>
              </a:tabLst>
            </a:pPr>
            <a:r>
              <a:rPr lang="en-US" sz="2160" b="1" spc="-1" dirty="0">
                <a:solidFill>
                  <a:srgbClr val="000000"/>
                </a:solidFill>
                <a:latin typeface="Calibri"/>
                <a:ea typeface="Calibri"/>
              </a:rPr>
              <a:t>Semester	: 8	</a:t>
            </a:r>
          </a:p>
          <a:p>
            <a:pPr>
              <a:lnSpc>
                <a:spcPct val="90000"/>
              </a:lnSpc>
              <a:spcBef>
                <a:spcPts val="432"/>
              </a:spcBef>
              <a:tabLst>
                <a:tab pos="0" algn="l"/>
              </a:tabLst>
            </a:pPr>
            <a:endParaRPr lang="en-US" sz="2160" b="1" spc="-1" dirty="0">
              <a:solidFill>
                <a:srgbClr val="000000"/>
              </a:solidFill>
              <a:latin typeface="Calibri"/>
              <a:ea typeface="Calibri"/>
            </a:endParaRPr>
          </a:p>
          <a:p>
            <a:pPr>
              <a:lnSpc>
                <a:spcPct val="90000"/>
              </a:lnSpc>
              <a:spcBef>
                <a:spcPts val="432"/>
              </a:spcBef>
              <a:tabLst>
                <a:tab pos="0" algn="l"/>
              </a:tabLst>
            </a:pPr>
            <a:r>
              <a:rPr lang="en-US" sz="2160" b="1" spc="-1" dirty="0">
                <a:solidFill>
                  <a:srgbClr val="000000"/>
                </a:solidFill>
                <a:latin typeface="Calibri"/>
                <a:ea typeface="Calibri"/>
              </a:rPr>
              <a:t>Department: Computer Science and Engineering</a:t>
            </a:r>
            <a:endParaRPr lang="en-IN" sz="2160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432"/>
              </a:spcBef>
              <a:tabLst>
                <a:tab pos="0" algn="l"/>
              </a:tabLst>
            </a:pPr>
            <a:endParaRPr lang="en-IN" sz="2160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432"/>
              </a:spcBef>
              <a:tabLst>
                <a:tab pos="0" algn="l"/>
              </a:tabLst>
            </a:pPr>
            <a:r>
              <a:rPr lang="en-US" sz="2160" b="1" spc="-1" dirty="0">
                <a:solidFill>
                  <a:srgbClr val="000000"/>
                </a:solidFill>
                <a:latin typeface="Calibri"/>
                <a:ea typeface="Calibri"/>
              </a:rPr>
              <a:t>Name of Project Guide	: </a:t>
            </a:r>
            <a:r>
              <a:rPr lang="en-US" sz="216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Prof. YOGENDRA PAL</a:t>
            </a:r>
          </a:p>
          <a:p>
            <a:pPr>
              <a:lnSpc>
                <a:spcPct val="90000"/>
              </a:lnSpc>
              <a:spcBef>
                <a:spcPts val="432"/>
              </a:spcBef>
              <a:tabLst>
                <a:tab pos="0" algn="l"/>
              </a:tabLst>
            </a:pPr>
            <a:endParaRPr lang="en-IN" sz="2160" b="1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432"/>
              </a:spcBef>
              <a:tabLst>
                <a:tab pos="0" algn="l"/>
              </a:tabLst>
            </a:pPr>
            <a:r>
              <a:rPr lang="en-US" sz="2160" b="1" spc="-1" dirty="0">
                <a:solidFill>
                  <a:srgbClr val="000000"/>
                </a:solidFill>
                <a:latin typeface="Calibri"/>
                <a:ea typeface="Calibri"/>
              </a:rPr>
              <a:t>Date of Presentation	: 26/05/2025</a:t>
            </a:r>
            <a:endParaRPr lang="en-IN" sz="2160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CustomShape 5"/>
          <p:cNvSpPr/>
          <p:nvPr/>
        </p:nvSpPr>
        <p:spPr>
          <a:xfrm>
            <a:off x="13192848" y="7627824"/>
            <a:ext cx="416448" cy="422928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8000" tIns="54000" rIns="108000" bIns="54000" anchor="ctr">
            <a:noAutofit/>
          </a:bodyPr>
          <a:lstStyle/>
          <a:p>
            <a:pPr algn="r">
              <a:tabLst>
                <a:tab pos="0" algn="l"/>
              </a:tabLst>
            </a:pPr>
            <a:fld id="{51D2646A-3058-4677-AD42-FB53A28AC298}" type="slidenum">
              <a:rPr lang="en-US" sz="1440" spc="-1">
                <a:solidFill>
                  <a:srgbClr val="888888"/>
                </a:solidFill>
                <a:latin typeface="Arial"/>
                <a:ea typeface="Arial"/>
              </a:rPr>
              <a:pPr algn="r">
                <a:tabLst>
                  <a:tab pos="0" algn="l"/>
                </a:tabLst>
              </a:pPr>
              <a:t>1</a:t>
            </a:fld>
            <a:endParaRPr lang="en-IN" sz="1440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48EF0F5-9F02-C35E-3EED-08CDC75F9E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933825" cy="162877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4CDD800A-6B29-B124-7D11-85B4DFDD87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93" y="34965"/>
            <a:ext cx="3934374" cy="162900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76B2B80-71D5-45F3-9948-1640FB3679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307805"/>
            <a:ext cx="14630400" cy="692179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A48D390D-65F5-921E-10EA-786990927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11" y="41857"/>
            <a:ext cx="3934374" cy="162900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373A5D2-6A0F-FD90-A0DE-92624D954E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401192"/>
            <a:ext cx="14630400" cy="6828408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221A4A44-4F87-FF56-2538-D020EC3FA5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6085"/>
            <a:ext cx="3934374" cy="162900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12CA0C6-29B4-D96F-6D48-0634B6AE9A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405941"/>
            <a:ext cx="14630400" cy="6823659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77326FC-4B77-FF16-0527-E90096F045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934374" cy="162900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0572EF5-F3F3-EB87-05D6-5D60354E98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385951"/>
            <a:ext cx="14630400" cy="6843649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7C6ECE-D624-AE03-FEF5-922EA22DDE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792881C-FA04-43D2-72D7-B14A42C15D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934374" cy="162900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5F9E500-2223-493B-11B5-C7C67CA581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1451" y="1329070"/>
            <a:ext cx="11313042" cy="6900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7279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5957CF6-FB44-EF19-9009-8FCA23CBE7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934374" cy="162900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921A1E6-ED16-1FD2-4C4F-4561A09B78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7454" y="1499190"/>
            <a:ext cx="11755491" cy="6730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261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129164-C819-8133-40A3-455B2F0A69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AFD3092-D56B-DFFC-16E4-F348D97CA9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934374" cy="162900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DA71510-DE2A-C850-2AE5-A6ED739DA2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2218" y="1371600"/>
            <a:ext cx="117459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5522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8AC7C1-BD9C-ED80-59E7-ECD774837A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EADAAEB-63C1-FC3C-9CAD-110B57E654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934374" cy="162900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26B5505-7F83-8212-87AD-7B75ADA64C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2691" y="1414129"/>
            <a:ext cx="11765017" cy="6815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9983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D23B18-33E9-A946-5245-B82D2C8010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E50A8DB-C736-CE22-B8F8-6C7310119F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934374" cy="1629002"/>
          </a:xfrm>
          <a:prstGeom prst="rect">
            <a:avLst/>
          </a:prstGeom>
        </p:spPr>
      </p:pic>
      <p:pic>
        <p:nvPicPr>
          <p:cNvPr id="1026" name="Picture 2" descr="We have the Best Slide Thank You PPT Presentation Slides">
            <a:extLst>
              <a:ext uri="{FF2B5EF4-FFF2-40B4-BE49-F238E27FC236}">
                <a16:creationId xmlns:a16="http://schemas.microsoft.com/office/drawing/2014/main" id="{DA58D0E6-C704-3E92-3EF5-92DFA838BD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677" y="1377175"/>
            <a:ext cx="13380334" cy="6505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46693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CustomShape 1"/>
          <p:cNvSpPr/>
          <p:nvPr/>
        </p:nvSpPr>
        <p:spPr>
          <a:xfrm>
            <a:off x="432000" y="2117880"/>
            <a:ext cx="12420864" cy="853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8000" tIns="54000" rIns="108000" bIns="54000" anchor="t">
            <a:normAutofit/>
          </a:bodyPr>
          <a:lstStyle/>
          <a:p>
            <a:pPr algn="ctr">
              <a:lnSpc>
                <a:spcPct val="90000"/>
              </a:lnSpc>
              <a:spcBef>
                <a:spcPts val="1201"/>
              </a:spcBef>
              <a:tabLst>
                <a:tab pos="0" algn="l"/>
              </a:tabLst>
            </a:pPr>
            <a:r>
              <a:rPr lang="en-US" sz="3360" b="1" spc="-1" dirty="0">
                <a:solidFill>
                  <a:srgbClr val="000000"/>
                </a:solidFill>
                <a:latin typeface="Calibri"/>
                <a:ea typeface="Calibri"/>
              </a:rPr>
              <a:t>Problem Statement</a:t>
            </a:r>
            <a:endParaRPr lang="en-IN" sz="3360" b="1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" name="CustomShape 2"/>
          <p:cNvSpPr/>
          <p:nvPr/>
        </p:nvSpPr>
        <p:spPr>
          <a:xfrm>
            <a:off x="3814128" y="475200"/>
            <a:ext cx="10657872" cy="569808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8000" tIns="54000" rIns="108000" bIns="54000" anchor="t">
            <a:noAutofit/>
          </a:bodyPr>
          <a:lstStyle/>
          <a:p>
            <a:pPr algn="r">
              <a:tabLst>
                <a:tab pos="0" algn="l"/>
              </a:tabLst>
            </a:pPr>
            <a:r>
              <a:rPr lang="en-US" sz="2160" b="1" spc="-1">
                <a:solidFill>
                  <a:srgbClr val="1C4587"/>
                </a:solidFill>
                <a:latin typeface="Arial"/>
                <a:ea typeface="Arial"/>
              </a:rPr>
              <a:t>KIET Group of Institutions, Ghaziabad</a:t>
            </a:r>
            <a:endParaRPr lang="en-IN" sz="2160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CustomShape 3"/>
          <p:cNvSpPr/>
          <p:nvPr/>
        </p:nvSpPr>
        <p:spPr>
          <a:xfrm>
            <a:off x="432000" y="3056400"/>
            <a:ext cx="13392000" cy="4789742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108000" tIns="54000" rIns="108000" bIns="54000" anchor="t">
            <a:noAutofit/>
          </a:bodyPr>
          <a:lstStyle/>
          <a:p>
            <a:pPr algn="just">
              <a:buNone/>
            </a:pPr>
            <a:r>
              <a:rPr lang="en-US" sz="2000" dirty="0"/>
              <a:t>Respiratory diseases, including asthma, COPD, and lung cancer, remain among the leading causes of illness and death worldwide. While environmental and lifestyle factors like air pollution and smoking are well-established contributors, the role of </a:t>
            </a:r>
            <a:r>
              <a:rPr lang="en-US" sz="2000" b="1" dirty="0"/>
              <a:t>ethnicity</a:t>
            </a:r>
            <a:r>
              <a:rPr lang="en-US" sz="2000" dirty="0"/>
              <a:t> as a potential influencing factor has not been thoroughly quantified using modern data-driven approaches.</a:t>
            </a:r>
          </a:p>
          <a:p>
            <a:pPr algn="just">
              <a:buNone/>
            </a:pPr>
            <a:endParaRPr lang="en-US" sz="2000" dirty="0"/>
          </a:p>
          <a:p>
            <a:pPr algn="just"/>
            <a:r>
              <a:rPr lang="en-US" sz="2000" dirty="0"/>
              <a:t>This project aims to explore whether </a:t>
            </a:r>
            <a:r>
              <a:rPr lang="en-US" sz="2000" b="1" dirty="0"/>
              <a:t>ethnicity significantly impacts the prevalence of lung disorders</a:t>
            </a:r>
            <a:r>
              <a:rPr lang="en-US" sz="2000" dirty="0"/>
              <a:t>, using a machine learning model that analyzes the relationship between </a:t>
            </a:r>
            <a:r>
              <a:rPr lang="en-US" sz="2000" b="1" dirty="0"/>
              <a:t>ethnicity, air quality index (AQI), and regional smoking rates</a:t>
            </a:r>
            <a:r>
              <a:rPr lang="en-US" sz="2000" dirty="0"/>
              <a:t>. By training and testing the model on a synthesized dataset representing diverse ethnic backgrounds, the study reveals that </a:t>
            </a:r>
            <a:r>
              <a:rPr lang="en-US" sz="2000" b="1" dirty="0"/>
              <a:t>ethnicity does play a substantial role</a:t>
            </a:r>
            <a:r>
              <a:rPr lang="en-US" sz="2000" dirty="0"/>
              <a:t> in determining lung disease risk when combined with environmental and behavioral factors.</a:t>
            </a:r>
          </a:p>
          <a:p>
            <a:pPr>
              <a:buNone/>
            </a:pPr>
            <a:endParaRPr lang="en-US" sz="1680" dirty="0"/>
          </a:p>
        </p:txBody>
      </p:sp>
      <p:sp>
        <p:nvSpPr>
          <p:cNvPr id="121" name="CustomShape 5"/>
          <p:cNvSpPr/>
          <p:nvPr/>
        </p:nvSpPr>
        <p:spPr>
          <a:xfrm>
            <a:off x="13192848" y="7627824"/>
            <a:ext cx="416448" cy="422928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8000" tIns="54000" rIns="108000" bIns="54000" anchor="ctr">
            <a:noAutofit/>
          </a:bodyPr>
          <a:lstStyle/>
          <a:p>
            <a:pPr algn="r">
              <a:tabLst>
                <a:tab pos="0" algn="l"/>
              </a:tabLst>
            </a:pPr>
            <a:fld id="{51D2646A-3058-4677-AD42-FB53A28AC298}" type="slidenum">
              <a:rPr lang="en-US" sz="1440" spc="-1">
                <a:solidFill>
                  <a:srgbClr val="888888"/>
                </a:solidFill>
                <a:latin typeface="Arial"/>
                <a:ea typeface="Arial"/>
              </a:rPr>
              <a:pPr algn="r">
                <a:tabLst>
                  <a:tab pos="0" algn="l"/>
                </a:tabLst>
              </a:pPr>
              <a:t>2</a:t>
            </a:fld>
            <a:endParaRPr lang="en-IN" sz="1440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03B4110-5ED2-3A6C-E7FD-40DD6F6632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933825" cy="162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2862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CustomShape 1"/>
          <p:cNvSpPr/>
          <p:nvPr/>
        </p:nvSpPr>
        <p:spPr>
          <a:xfrm>
            <a:off x="432000" y="1499191"/>
            <a:ext cx="12420864" cy="1286539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8000" tIns="54000" rIns="108000" bIns="54000" anchor="t">
            <a:normAutofit/>
          </a:bodyPr>
          <a:lstStyle/>
          <a:p>
            <a:pPr algn="ctr">
              <a:lnSpc>
                <a:spcPct val="90000"/>
              </a:lnSpc>
              <a:spcBef>
                <a:spcPts val="1201"/>
              </a:spcBef>
              <a:tabLst>
                <a:tab pos="0" algn="l"/>
              </a:tabLst>
            </a:pPr>
            <a:r>
              <a:rPr lang="en-US" sz="3360" b="1" spc="-1" dirty="0">
                <a:solidFill>
                  <a:srgbClr val="000000"/>
                </a:solidFill>
                <a:latin typeface="Calibri"/>
                <a:ea typeface="Calibri"/>
              </a:rPr>
              <a:t>Solution</a:t>
            </a:r>
            <a:endParaRPr lang="en-IN" sz="3360" b="1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" name="CustomShape 2"/>
          <p:cNvSpPr/>
          <p:nvPr/>
        </p:nvSpPr>
        <p:spPr>
          <a:xfrm>
            <a:off x="3814128" y="475200"/>
            <a:ext cx="10657872" cy="569808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8000" tIns="54000" rIns="108000" bIns="54000" anchor="t">
            <a:noAutofit/>
          </a:bodyPr>
          <a:lstStyle/>
          <a:p>
            <a:pPr algn="r">
              <a:tabLst>
                <a:tab pos="0" algn="l"/>
              </a:tabLst>
            </a:pPr>
            <a:r>
              <a:rPr lang="en-US" sz="2160" b="1" spc="-1">
                <a:solidFill>
                  <a:srgbClr val="1C4587"/>
                </a:solidFill>
                <a:latin typeface="Arial"/>
                <a:ea typeface="Arial"/>
              </a:rPr>
              <a:t>KIET Group of Institutions, Ghaziabad</a:t>
            </a:r>
            <a:endParaRPr lang="en-IN" sz="2160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CustomShape 3"/>
          <p:cNvSpPr/>
          <p:nvPr/>
        </p:nvSpPr>
        <p:spPr>
          <a:xfrm>
            <a:off x="432000" y="2530549"/>
            <a:ext cx="13392000" cy="4752753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108000" tIns="54000" rIns="108000" bIns="54000" anchor="t">
            <a:noAutofit/>
          </a:bodyPr>
          <a:lstStyle/>
          <a:p>
            <a:pPr>
              <a:buNone/>
            </a:pPr>
            <a:r>
              <a:rPr lang="en-US" b="1" dirty="0"/>
              <a:t>1. Predictive Web-Based Tool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Developed using </a:t>
            </a:r>
            <a:r>
              <a:rPr lang="en-US" b="1" dirty="0"/>
              <a:t>Naive Bayes</a:t>
            </a:r>
            <a:r>
              <a:rPr lang="en-US" dirty="0"/>
              <a:t> model integrated with a web interface.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Inputs: </a:t>
            </a:r>
            <a:r>
              <a:rPr lang="en-US" b="1" dirty="0"/>
              <a:t>Ethnicity, AQI, Smoking %</a:t>
            </a:r>
            <a:r>
              <a:rPr lang="en-US" dirty="0"/>
              <a:t>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Output: </a:t>
            </a:r>
            <a:r>
              <a:rPr lang="en-US" b="1" dirty="0"/>
              <a:t>Lung disease risk level</a:t>
            </a:r>
            <a:r>
              <a:rPr lang="en-US" dirty="0"/>
              <a:t> (Low/Medium/High) with probability score.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None/>
            </a:pPr>
            <a:r>
              <a:rPr lang="en-US" b="1" dirty="0"/>
              <a:t>2. Public Health Insights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/>
              <a:t>Highlights high-risk ethnic groups</a:t>
            </a:r>
            <a:r>
              <a:rPr lang="en-US" dirty="0"/>
              <a:t> based on environmental exposure.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Enables targeted health interventions in specific communities.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US" b="1" dirty="0"/>
              <a:t>3. Policy-Level Impact - </a:t>
            </a:r>
            <a:r>
              <a:rPr lang="en-US" dirty="0"/>
              <a:t>Supports decision-making for: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Air quality regulations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Community-specific awareness campaigns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Smoking control initiatives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None/>
            </a:pPr>
            <a:r>
              <a:rPr lang="en-US" b="1" dirty="0"/>
              <a:t>4. Accessible Technology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Built using </a:t>
            </a:r>
            <a:r>
              <a:rPr lang="en-US" b="1" dirty="0"/>
              <a:t>HTML, CSS, JS, Python, Flask</a:t>
            </a:r>
            <a:r>
              <a:rPr lang="en-US" dirty="0"/>
              <a:t>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Lightweight and scalable—</a:t>
            </a:r>
            <a:r>
              <a:rPr lang="en-US" b="1" dirty="0"/>
              <a:t>suitable for under-resourced areas</a:t>
            </a:r>
            <a:r>
              <a:rPr lang="en-US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sp>
        <p:nvSpPr>
          <p:cNvPr id="121" name="CustomShape 5"/>
          <p:cNvSpPr/>
          <p:nvPr/>
        </p:nvSpPr>
        <p:spPr>
          <a:xfrm>
            <a:off x="13192848" y="7627824"/>
            <a:ext cx="416448" cy="422928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8000" tIns="54000" rIns="108000" bIns="54000" anchor="ctr">
            <a:noAutofit/>
          </a:bodyPr>
          <a:lstStyle/>
          <a:p>
            <a:pPr algn="r">
              <a:tabLst>
                <a:tab pos="0" algn="l"/>
              </a:tabLst>
            </a:pPr>
            <a:fld id="{51D2646A-3058-4677-AD42-FB53A28AC298}" type="slidenum">
              <a:rPr lang="en-US" sz="1440" spc="-1">
                <a:solidFill>
                  <a:srgbClr val="888888"/>
                </a:solidFill>
                <a:latin typeface="Arial"/>
                <a:ea typeface="Arial"/>
              </a:rPr>
              <a:pPr algn="r">
                <a:tabLst>
                  <a:tab pos="0" algn="l"/>
                </a:tabLst>
              </a:pPr>
              <a:t>3</a:t>
            </a:fld>
            <a:endParaRPr lang="en-IN" sz="1440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3ED4E3-7BCD-E13A-9647-89572BC0BB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1163"/>
            <a:ext cx="3933825" cy="162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6041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6FEF0FB-B583-72BD-FEEE-1E658D0173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789" y="44605"/>
            <a:ext cx="3934374" cy="16290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0EF52ED-BCCB-E93B-3842-7480BCF669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97173"/>
            <a:ext cx="14630400" cy="693242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33417" y="1652522"/>
            <a:ext cx="11159133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00"/>
              </a:lnSpc>
              <a:buNone/>
            </a:pPr>
            <a:r>
              <a:rPr lang="en-US" sz="4400" kern="0" spc="-89" dirty="0">
                <a:solidFill>
                  <a:schemeClr val="accent1">
                    <a:lumMod val="50000"/>
                  </a:schemeClr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Lung Disease Risk Dataset Overview</a:t>
            </a:r>
            <a:endParaRPr lang="en-US" sz="4400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28A2F2D-452A-690F-FD74-1C98631699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883" y="0"/>
            <a:ext cx="3934374" cy="162900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D5624A5-A19E-0BAF-03D5-8937D31FE4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884" y="2380058"/>
            <a:ext cx="14634283" cy="584954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CBAEDC78-3357-D8D7-E4C0-F9F88F2A9F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934374" cy="162900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8A08756-DCE1-AACD-EB7E-F15FEA6E76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97172"/>
            <a:ext cx="14630400" cy="693242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24ECED9E-8E2A-BAA3-A653-92D05BE2F3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934374" cy="162900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6F5358F-B311-D9CA-6F3C-70A5D8533C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54643"/>
            <a:ext cx="14630400" cy="697495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9EB3CEDB-11FF-2597-AC4B-C22B0C59B5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150" y="0"/>
            <a:ext cx="3934374" cy="162900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44755CB-5118-7E2E-E634-C619CF92D6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371600"/>
            <a:ext cx="146304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613B7682-B43D-E9CA-939C-91C0AA015D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934374" cy="162900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AA02B22-3093-25B9-8865-DAE64E3D99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16958" y="1402965"/>
            <a:ext cx="14630400" cy="682663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</TotalTime>
  <Words>332</Words>
  <Application>Microsoft Office PowerPoint</Application>
  <PresentationFormat>Custom</PresentationFormat>
  <Paragraphs>52</Paragraphs>
  <Slides>18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Algerian</vt:lpstr>
      <vt:lpstr>Arial</vt:lpstr>
      <vt:lpstr>Calibri</vt:lpstr>
      <vt:lpstr>Source Serif Pro Semi Bold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Dhruv Gupta</cp:lastModifiedBy>
  <cp:revision>6</cp:revision>
  <dcterms:created xsi:type="dcterms:W3CDTF">2024-12-14T16:07:52Z</dcterms:created>
  <dcterms:modified xsi:type="dcterms:W3CDTF">2025-05-25T11:46:38Z</dcterms:modified>
</cp:coreProperties>
</file>